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8" d="100"/>
          <a:sy n="108" d="100"/>
        </p:scale>
        <p:origin x="20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2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Udo Riegler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02.02.2024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799" y="1437525"/>
            <a:ext cx="1098402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and determine Training Labels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	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Training Labels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process:</a:t>
            </a:r>
          </a:p>
          <a:p>
            <a:pPr marL="457200" lvl="1" indent="0">
              <a:buNone/>
            </a:pPr>
            <a:r>
              <a:rPr lang="en-US" sz="1400" b="1" dirty="0"/>
              <a:t>1: Calculate the number of launches on each site</a:t>
            </a:r>
          </a:p>
          <a:p>
            <a:pPr marL="457200" lvl="1" indent="0">
              <a:buNone/>
            </a:pPr>
            <a:r>
              <a:rPr lang="en-US" sz="1400" b="1" dirty="0"/>
              <a:t>2: Calculate the number and occurrence of each orbit</a:t>
            </a:r>
          </a:p>
          <a:p>
            <a:pPr marL="457200" lvl="1" indent="0">
              <a:buNone/>
            </a:pPr>
            <a:r>
              <a:rPr lang="en-US" sz="1400" b="1" dirty="0"/>
              <a:t>3: Calculate the number and </a:t>
            </a:r>
            <a:r>
              <a:rPr lang="en-US" sz="1400" b="1" dirty="0" err="1"/>
              <a:t>occurence</a:t>
            </a:r>
            <a:r>
              <a:rPr lang="en-US" sz="1400" b="1" dirty="0"/>
              <a:t> of mission outcome of the orbits</a:t>
            </a:r>
          </a:p>
          <a:p>
            <a:pPr marL="457200" lvl="1" indent="0">
              <a:buNone/>
            </a:pPr>
            <a:r>
              <a:rPr lang="en-US" sz="1400" b="1" dirty="0"/>
              <a:t>4: Create a landing outcome label from Outcome column</a:t>
            </a:r>
          </a:p>
          <a:p>
            <a:pPr marL="457200" lvl="1" indent="0">
              <a:buNone/>
            </a:pP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purpose: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https://github.com/UdoRiegler/IBM_10_Capstone/blob/main/Python_01_Collecting_Wrangling_Data.ipynb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13DC0E-02EC-508F-90A3-8A1A0325C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09" y="4735480"/>
            <a:ext cx="9412013" cy="7811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ED50E3-71F8-6EF9-DC08-C248EEB2A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179" y="2352520"/>
            <a:ext cx="5656639" cy="25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1642" y="1488588"/>
            <a:ext cx="10788716" cy="51341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plotted charts show the total success launches by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data visualization notebook for peer-review purpose: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https://github.com/UdoRiegler/IBM_10_Capstone/blob/main/labs-jupyter-spacex-Data%20wrangling_solved3.ipynb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7DB04D-A4C7-D386-2ECA-1EB2A31E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27" y="1353368"/>
            <a:ext cx="3680306" cy="26299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496F70E-F02B-1C25-9CF3-3DD52787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92" y="1488588"/>
            <a:ext cx="2062319" cy="6345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7AA372-BF47-F757-A447-0FACCF4A4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68" y="1355587"/>
            <a:ext cx="641122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6878"/>
            <a:ext cx="1060228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Summarizing the performed SQL queries: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records where launch sites begin with `CCA`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●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total payload mass carried by booster version F9 v1.1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on a ground pad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	    	   had payload mass greater than 4000 but less than 6000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●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List the names of the booster which have carried the maximum payload mass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●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 outcomes in drone ship, their booster versions, and launch 	  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data visualization notebook for peer-review purpose: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https://github.com/UdoRiegler/IBM_10_Capstone/blob/main/jupyter-labs-eda-sql-coursera_sqllite_solve.ipynb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data visualization notebook for peer-review purpose: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806512"/>
            <a:ext cx="10904125" cy="3460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https://github.com/UdoRiegler/IBM_10_Capstone/blob/main/jupyter-labs-eda-sql-coursera_sqllite_solve.ipynb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predictive analysis lab, as an external reference and peer-review purpose: </a:t>
            </a: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https://github.com/UdoRiegler/IBM_10_Capstone/blob/main/SpaceX_Machine_Learning_Prediction_Part_5.jupyterlite_solved.ipynb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4" y="1558925"/>
            <a:ext cx="10960084" cy="446664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flight numbers of all launches, classified as “Success” (orange dots) or “failure” (blue dots), subdivided by the different launch sites (“CCAFS SLC 40”, “VAFB SLC-4E” and 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“KSC LC 39A”). 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see that different launch sites have different success rates. “CCAFS LC-40”, has a success rate of 60 %, while “KSC LC-39A” and “VAFB SLC 4E” has a success rate of 77%.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9A508E-C182-3DD4-51E8-0AA687E4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32444"/>
            <a:ext cx="11055046" cy="21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36" y="1523206"/>
            <a:ext cx="11490663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different launch sites have different payload masses. This affects the success rate.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“CCAFS LC-40”, has a success rate of 60 %, while “KSC LC-39A” and “VAFB SLC 4E” has a success rate of 77%.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payload mass of 16500 kg shows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F9F8EA-4E71-77B4-EDB5-FDF36718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2" y="2051607"/>
            <a:ext cx="11754035" cy="22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988" y="1442922"/>
            <a:ext cx="69178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orbit type “GTO” shows the highest success rate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~30% followed by “ISS” with ~22%.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flight numbers of all launches, classified as “Success” (orange dots)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 “failure” (blue dots), subdivided by the different Orbit types (e.g. “LEO”, “MEO”, “ISS” or “GTO”).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45452C-048D-DFA9-120C-CAFB5108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17" y="1290934"/>
            <a:ext cx="4344141" cy="27464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6C7722-BB88-3C9E-1DE6-D9DB4B46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266" y="1457276"/>
            <a:ext cx="2088345" cy="157261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D3153EE-BAFC-C959-7B3A-960D3D8C3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178296"/>
            <a:ext cx="11010657" cy="22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50159"/>
            <a:ext cx="11421989" cy="427541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flight numbers of all launches, classified as “Success” (orange dots)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 “failure” (blue dots), subdivided by the different Orbit types (e.g. “LEO”, “MEO”, “ISS” or “GTO”).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7617409-7D5C-2904-1236-CDD6C9C6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504" y="98760"/>
            <a:ext cx="3180415" cy="23949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5DD5AF-A4A3-D79A-AA2A-25A447C51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328465"/>
            <a:ext cx="10975147" cy="21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1436" y="1781970"/>
            <a:ext cx="11159233" cy="46452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pay load mass [kg] of all launches, classified as “Success” (orange dots) or “failure” (blue dots), subdivided by the different Orbit types (e.g. “LEO”, “MEO”, “ISS” or “GTO”).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higher payload masses between 9000 kg and 16500 kg show the highest success rate.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 (unsuccessful mission) are both there here.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D6DC64-C324-5A4C-8842-F41A8178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42463"/>
            <a:ext cx="11010658" cy="24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0113" y="1729090"/>
            <a:ext cx="64386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line chart of yearly average success rate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continusly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increasing from 0% between 2010 and 2013 to ~80% since 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F83B94-F2A3-2D31-5DD7-0EE1ED0C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770" y="1317322"/>
            <a:ext cx="4991474" cy="31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Cape Canaveral Space Launch Complex 40: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“CCAFS LC-40”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Vandenberg Air Force Base Space Launch Complex 4E 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“VAFB SLC-4E”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Center Launch Complex 39A KSC LC 39A 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“KSC LC-39A”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Cape Canaveral Space Launch Complex SLC-40: </a:t>
            </a:r>
            <a:br>
              <a:rPr lang="en-US" sz="1800" dirty="0"/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“CCAFS SLC-40”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202443-FEFF-4434-53A7-F1FADF47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79" y="1385264"/>
            <a:ext cx="4426344" cy="457165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B057848-AE3B-1236-C8C4-67114D6411D0}"/>
              </a:ext>
            </a:extLst>
          </p:cNvPr>
          <p:cNvSpPr txBox="1"/>
          <p:nvPr/>
        </p:nvSpPr>
        <p:spPr>
          <a:xfrm>
            <a:off x="1074310" y="5114082"/>
            <a:ext cx="6811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/>
              <a:t>The location of each Launch Is placed in the column ‘</a:t>
            </a:r>
            <a:r>
              <a:rPr lang="en-US" dirty="0" err="1"/>
              <a:t>Launch_Site</a:t>
            </a:r>
            <a:r>
              <a:rPr lang="en-US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records where launch sites begin with `CCA` are dated: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1. 2010/06/04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2. 2010/12/08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3. 2012/05/22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4. 2012/10/08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5. 2013/03/01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00A9F-3EF3-D067-4F20-6BC02786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04" y="2190388"/>
            <a:ext cx="5174096" cy="38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 F9 v1.1 is 45,596 kg.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B66B0B-1452-660D-5339-E6118374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30" y="2256035"/>
            <a:ext cx="5423375" cy="41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 F9 v1.1 is 2928.4 kg.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1D92B2-D6B9-E84A-481D-405382BFB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6" y="2392226"/>
            <a:ext cx="5608558" cy="41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a ground pad is 12/22/2015.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4BC7B8-55D1-8596-5DA9-AAB2C340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80" y="2453714"/>
            <a:ext cx="6124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booster version listed in the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were able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landed on drone ship and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had payload mass greater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4DB4090-18AD-7A04-3F76-07DB98BB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6" y="2585044"/>
            <a:ext cx="6684330" cy="40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77880"/>
            <a:ext cx="9285928" cy="39860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used methodologies: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  collected data from various public source as.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After  raw data has been collected,  the data quality were improved by performing data wrangling. 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Then we started exploring the processed data.  We found some really interesting real-world datasets together.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We performed SQL quiring as we query the data and gather insights.  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 got further insights into the data by applying some basic statistical analysis and data visualization. In this way we saw directly how variables are related to each other.   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 Finally we drill down into finer levels of detail by splitting the data into groups defined by categorical variables or factors in the processed data.  </a:t>
            </a:r>
            <a:endParaRPr lang="en-US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B25124-2FE0-FAE6-121D-D181D8F44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87" y="3049771"/>
            <a:ext cx="5346204" cy="32695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876C1D2-057D-9CEF-0063-BC755785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31" y="3049771"/>
            <a:ext cx="4831095" cy="29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12 listed booster versions have carried the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mass of 15600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72F166-9C29-464D-274D-3E67D296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20" y="2396826"/>
            <a:ext cx="4310757" cy="41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518"/>
            <a:ext cx="1090412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five launches had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 a failed landing outcome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5B0FD2-4045-F72C-2A40-72C53901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96" y="2172804"/>
            <a:ext cx="7013981" cy="33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result: there are 8 different types of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like: “Failure (parachute)”,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“Uncontrolled (ocean)” or “Success (ground pad”.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given period there were 1 launch ending in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“Failure (parachute)” and 5 successful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landing on a drone ship.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169148-0E5D-680C-CC05-4CE11EB8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473" y="2956263"/>
            <a:ext cx="5116339" cy="37313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52BCE0-DFCA-9D41-5B74-115EA11D6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67" y="3604333"/>
            <a:ext cx="4608147" cy="30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3644000-A363-E709-9386-A609FF216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02" y="1407006"/>
            <a:ext cx="4928822" cy="25018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68796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sz="3200" dirty="0">
                <a:solidFill>
                  <a:srgbClr val="0B49CB"/>
                </a:solidFill>
                <a:latin typeface="Abadi"/>
              </a:rPr>
              <a:t>Global Position </a:t>
            </a:r>
            <a:r>
              <a:rPr lang="de-DE" sz="3200" dirty="0" err="1">
                <a:solidFill>
                  <a:srgbClr val="0B49CB"/>
                </a:solidFill>
                <a:latin typeface="Abadi"/>
              </a:rPr>
              <a:t>of</a:t>
            </a:r>
            <a:r>
              <a:rPr lang="de-DE" sz="3200" dirty="0">
                <a:solidFill>
                  <a:srgbClr val="0B49CB"/>
                </a:solidFill>
                <a:latin typeface="Abadi"/>
              </a:rPr>
              <a:t>  </a:t>
            </a:r>
            <a:r>
              <a:rPr lang="de-DE" sz="3200" dirty="0" err="1">
                <a:solidFill>
                  <a:srgbClr val="0B49CB"/>
                </a:solidFill>
                <a:latin typeface="Abadi"/>
              </a:rPr>
              <a:t>Launching</a:t>
            </a:r>
            <a:r>
              <a:rPr lang="de-DE" sz="3200" dirty="0">
                <a:solidFill>
                  <a:srgbClr val="0B49CB"/>
                </a:solidFill>
                <a:latin typeface="Abadi"/>
              </a:rPr>
              <a:t> Sites </a:t>
            </a:r>
            <a:r>
              <a:rPr lang="de-DE" sz="2800" dirty="0">
                <a:solidFill>
                  <a:srgbClr val="0B49CB"/>
                </a:solidFill>
                <a:latin typeface="Abadi"/>
              </a:rPr>
              <a:t>(“CCAFS SLC 40”, “VAFB SLC-4E”) </a:t>
            </a:r>
            <a:endParaRPr lang="en-US" sz="28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242BE2-944C-1F5A-07A7-621A55359AFB}"/>
              </a:ext>
            </a:extLst>
          </p:cNvPr>
          <p:cNvSpPr/>
          <p:nvPr/>
        </p:nvSpPr>
        <p:spPr>
          <a:xfrm>
            <a:off x="5806008" y="3268892"/>
            <a:ext cx="367448" cy="320215"/>
          </a:xfrm>
          <a:prstGeom prst="rect">
            <a:avLst/>
          </a:prstGeom>
          <a:noFill/>
          <a:ln w="19050"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491C69B-61FC-B636-020B-F91B77DC031E}"/>
              </a:ext>
            </a:extLst>
          </p:cNvPr>
          <p:cNvCxnSpPr>
            <a:cxnSpLocks/>
          </p:cNvCxnSpPr>
          <p:nvPr/>
        </p:nvCxnSpPr>
        <p:spPr>
          <a:xfrm>
            <a:off x="6173456" y="3268892"/>
            <a:ext cx="481609" cy="159923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A6576E-D8D0-C6A9-0312-793329303113}"/>
              </a:ext>
            </a:extLst>
          </p:cNvPr>
          <p:cNvCxnSpPr>
            <a:cxnSpLocks/>
          </p:cNvCxnSpPr>
          <p:nvPr/>
        </p:nvCxnSpPr>
        <p:spPr>
          <a:xfrm>
            <a:off x="6173456" y="3594027"/>
            <a:ext cx="444913" cy="3104625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AD3CFC35-2587-63A0-5EFD-AF7097D0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065" y="3428815"/>
            <a:ext cx="5438119" cy="3269837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E8AF068-5844-D681-51C2-AE027DDFA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6" y="3532100"/>
            <a:ext cx="4733969" cy="3229827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D11F35B-EF5A-7CCD-D5D5-BE916CD885F9}"/>
              </a:ext>
            </a:extLst>
          </p:cNvPr>
          <p:cNvSpPr/>
          <p:nvPr/>
        </p:nvSpPr>
        <p:spPr>
          <a:xfrm>
            <a:off x="2046925" y="2596349"/>
            <a:ext cx="367448" cy="320215"/>
          </a:xfrm>
          <a:prstGeom prst="rect">
            <a:avLst/>
          </a:prstGeom>
          <a:noFill/>
          <a:ln w="19050"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E2B3EEB-C174-5408-B180-024BFBBCFAF6}"/>
              </a:ext>
            </a:extLst>
          </p:cNvPr>
          <p:cNvCxnSpPr>
            <a:cxnSpLocks/>
          </p:cNvCxnSpPr>
          <p:nvPr/>
        </p:nvCxnSpPr>
        <p:spPr>
          <a:xfrm flipH="1">
            <a:off x="98816" y="2921484"/>
            <a:ext cx="1932280" cy="610617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90E6391-1B42-DAF0-D6E8-082D42F59F6B}"/>
              </a:ext>
            </a:extLst>
          </p:cNvPr>
          <p:cNvCxnSpPr>
            <a:cxnSpLocks/>
          </p:cNvCxnSpPr>
          <p:nvPr/>
        </p:nvCxnSpPr>
        <p:spPr>
          <a:xfrm>
            <a:off x="2414373" y="2921484"/>
            <a:ext cx="2418412" cy="610617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9CD30BC-A6CC-F47E-371D-B6733A1252D7}"/>
              </a:ext>
            </a:extLst>
          </p:cNvPr>
          <p:cNvSpPr txBox="1"/>
          <p:nvPr/>
        </p:nvSpPr>
        <p:spPr>
          <a:xfrm>
            <a:off x="6924181" y="2782484"/>
            <a:ext cx="460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B49CB"/>
                </a:solidFill>
                <a:latin typeface="Abadi"/>
              </a:rPr>
              <a:t>Cape Canaveral Space Launch Complex SLC-40</a:t>
            </a:r>
          </a:p>
          <a:p>
            <a:r>
              <a:rPr lang="en-US" dirty="0"/>
              <a:t>Kennedy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24AA7DC-0B74-4F4F-0070-12BC14F6B776}"/>
              </a:ext>
            </a:extLst>
          </p:cNvPr>
          <p:cNvSpPr txBox="1"/>
          <p:nvPr/>
        </p:nvSpPr>
        <p:spPr>
          <a:xfrm>
            <a:off x="6675757" y="1562470"/>
            <a:ext cx="5225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ym typeface="Wingdings" panose="05000000000000000000" pitchFamily="2" charset="2"/>
              </a:rPr>
              <a:t> All launch </a:t>
            </a:r>
            <a:r>
              <a:rPr lang="de-DE" sz="2000" dirty="0" err="1">
                <a:sym typeface="Wingdings" panose="05000000000000000000" pitchFamily="2" charset="2"/>
              </a:rPr>
              <a:t>sites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are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placed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en-US" sz="2000" dirty="0"/>
              <a:t>in proximity to the </a:t>
            </a:r>
            <a:br>
              <a:rPr lang="en-US" sz="2000" dirty="0"/>
            </a:br>
            <a:r>
              <a:rPr lang="en-US" sz="2000" dirty="0"/>
              <a:t>Equator line and the sea coast.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F5F7B5-E54D-C3C1-E4C8-41A39928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40" y="1377424"/>
            <a:ext cx="7205568" cy="46065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76691"/>
            <a:ext cx="9745589" cy="18002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Vandenberg Air Force Base Space Launch Complex 4E :</a:t>
            </a:r>
            <a:br>
              <a:rPr lang="en-US" sz="3200" dirty="0">
                <a:solidFill>
                  <a:srgbClr val="0B49CB"/>
                </a:solidFill>
                <a:latin typeface="Abadi"/>
              </a:rPr>
            </a:br>
            <a:r>
              <a:rPr lang="en-US" sz="3200" dirty="0">
                <a:solidFill>
                  <a:srgbClr val="0B49CB"/>
                </a:solidFill>
                <a:latin typeface="Abadi"/>
              </a:rPr>
              <a:t>“VAFB SLC-4E”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281B9B-0CF8-D23C-AB59-CEF1B87CABA2}"/>
              </a:ext>
            </a:extLst>
          </p:cNvPr>
          <p:cNvSpPr txBox="1"/>
          <p:nvPr/>
        </p:nvSpPr>
        <p:spPr>
          <a:xfrm>
            <a:off x="887240" y="6190022"/>
            <a:ext cx="1004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„VAFB SLC-4E launch </a:t>
            </a:r>
            <a:r>
              <a:rPr lang="de-DE" sz="2000" dirty="0" err="1">
                <a:sym typeface="Wingdings" panose="05000000000000000000" pitchFamily="2" charset="2"/>
              </a:rPr>
              <a:t>site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located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en-US" sz="2000" dirty="0"/>
              <a:t>in proximity of an railway line and the sea coast.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6E5300-6ADB-513F-746D-D4A0756F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48" y="1377424"/>
            <a:ext cx="3489099" cy="18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3175" y="6043328"/>
            <a:ext cx="8597827" cy="6611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“VAFB SLC-4E” launch site is situated near railway and coastline.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Vandenberg Air Force Base Space Launch Complex 4E :</a:t>
            </a:r>
            <a:br>
              <a:rPr lang="en-US" sz="3200" dirty="0">
                <a:solidFill>
                  <a:srgbClr val="0B49CB"/>
                </a:solidFill>
                <a:latin typeface="Abadi"/>
              </a:rPr>
            </a:br>
            <a:r>
              <a:rPr lang="en-US" sz="3200" dirty="0">
                <a:solidFill>
                  <a:srgbClr val="0B49CB"/>
                </a:solidFill>
                <a:latin typeface="Abadi"/>
              </a:rPr>
              <a:t>“VAFB SLC-4E”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EA37134-2F1E-DEE2-99E7-06ACE046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1" y="1427785"/>
            <a:ext cx="10886142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7892" y="1804695"/>
            <a:ext cx="10460290" cy="4220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 This information can be used if an alternate company wants to bid against space X for a rocket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lab we create a machine learning pipeline to predict if the first stage will land given the data from the preceding labs.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 potential competitor of Space X, the main task is to determine the price of each launch and if Space X will be able to reuse the first stage and reduce cost of each launch, using this special feature.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built model accuracy for all built classification models is shown in the following bar chart. Logistic Regression and KNN are my favorite models, 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highest classification accuracy ~0.833.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38C062-AAD6-604F-EFDD-F642F643B3E3}"/>
              </a:ext>
            </a:extLst>
          </p:cNvPr>
          <p:cNvSpPr txBox="1"/>
          <p:nvPr/>
        </p:nvSpPr>
        <p:spPr>
          <a:xfrm>
            <a:off x="547597" y="5838341"/>
            <a:ext cx="11301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948CB"/>
                </a:solidFill>
              </a:rPr>
              <a:t>https://github.com/UdoRiegler/IBM_10_Capstone/blob/main/SpaceX_Machine_Learning_Prediction_Part_5.jupyterlite_solved.ipynb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EAD6BE5-34E0-E663-8679-0D8384B5F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70892"/>
            <a:ext cx="546811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best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model is shown here.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Examining the confusion matrix, we see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logistic regression and KNN can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distinguish between the different classes.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the major problem is false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7088EE-03EA-2162-3AC2-E9B7B43B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63" y="1609751"/>
            <a:ext cx="5678609" cy="47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recovering the first stage of SpaceX is stable &gt; 70% since 2019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implies that every competitor like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must be able to over launchings at a competitive price level to SpaceX.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significant cost saving due to reuse of the first stage will soon be state of the 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should focus on the needed technology to offer similar features or to go beyond the level of SpaceX.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facts should be know by the management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before investing in testing capabilities, building and different samples of the launching system and all related parts.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The used data set was collected from a public website (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“SpaceX REST API”, given 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 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b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	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1: Request and parse the SpaceX launch data using the GET request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	2: Filter the data to only include ”Falcon 9”  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 </a:t>
            </a:r>
            <a:r>
              <a:rPr lang="en-US" sz="7600" dirty="0" err="1">
                <a:solidFill>
                  <a:schemeClr val="tx1"/>
                </a:solidFill>
                <a:latin typeface="Abadi"/>
              </a:rPr>
              <a:t>buildt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, tuned and evaluated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3416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 from the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posted “SpaceX REST API”, with given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use key phrases and flowcharts: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“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Lab 1: Collecting the data”: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200" b="1" dirty="0">
                <a:solidFill>
                  <a:srgbClr val="000000"/>
                </a:solidFill>
                <a:latin typeface="Helvetica Neue"/>
              </a:rPr>
              <a:t>0: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  <a:t>Import Libraries and Define Auxiliary Functions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  <a:t>1: Request and parse the SpaceX launch data using the GET request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2: Filter the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to only include ”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Falcon 9”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1100" b="1" dirty="0">
                <a:solidFill>
                  <a:srgbClr val="000000"/>
                </a:solidFill>
                <a:latin typeface="Helvetica Neue"/>
              </a:rPr>
              <a:t>	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3044E5-2376-92AA-FEF8-1E91CF7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26" y="3056871"/>
            <a:ext cx="4786245" cy="33703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7140FE-5850-B9CF-B0DF-91F183D0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26" y="1753113"/>
            <a:ext cx="4640783" cy="11071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C1908-80BF-526E-62AD-D954BE31F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892" y="1363610"/>
            <a:ext cx="2316425" cy="30885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4BB9B10-B2DF-D36B-0959-F558F1ADF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378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2: Filter the dataframe to only include 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Falcon 9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launches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83773D6-4922-D13A-C563-2A0BFE30E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0003"/>
            <a:ext cx="65" cy="40199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378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1A207CC-8336-DA36-7E15-F1874EF95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" y="4717243"/>
            <a:ext cx="7154123" cy="17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61216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 using key phrases and flowcharts: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Import Libraries and Define Auxiliary Functions</a:t>
            </a:r>
            <a:br>
              <a:rPr kumimoji="0" 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</a:br>
            <a:endParaRPr kumimoji="0" lang="en-US" sz="21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100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</a:t>
            </a:r>
            <a:r>
              <a:rPr kumimoji="0" 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 Request and parse the SpaceX launch data using the GET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2100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altLang="en-US" sz="2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kumimoji="0" lang="en-US" alt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Filter the </a:t>
            </a:r>
            <a:r>
              <a:rPr kumimoji="0" lang="en-US" altLang="en-US" sz="21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dataframe</a:t>
            </a:r>
            <a:r>
              <a:rPr kumimoji="0" lang="en-US" alt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 to only include ”</a:t>
            </a:r>
            <a:r>
              <a:rPr kumimoji="0" lang="en-US" alt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Falcon 9” </a:t>
            </a:r>
            <a:r>
              <a:rPr kumimoji="0" lang="en-US" altLang="en-US" sz="2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 </a:t>
            </a:r>
            <a:r>
              <a:rPr lang="en-US" sz="19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https://github.com/UdoRiegler/IBM_10_Capstone/blob/main/jupyter-labs-spacex-data-collection-api_solved.ipynb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CAF746-E7C7-D934-C6C3-F4C2C75A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14" y="1334198"/>
            <a:ext cx="5837715" cy="4580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FFEDEBE-9DEE-3C40-51AC-A829C818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338" y="4182872"/>
            <a:ext cx="5052827" cy="24023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F30EADB-567E-08EB-9012-E885B7B1A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890" y="1334197"/>
            <a:ext cx="4537923" cy="26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1743" y="1639888"/>
            <a:ext cx="11202393" cy="49739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Import Libraries and Define Auxiliary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 Request and parse the SpaceX launch data using the GET request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Filter the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dataframe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 to only include ”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Falcon 9” </a:t>
            </a: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launches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notebook, as an external reference and peer-review purpose: </a:t>
            </a: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https://github.com/UdoRiegler/IBM_10_Capstone/blob/main/labs-jupyter-spacex-Data%20wrangling_solved2.ipynb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4B3224-F405-8F3C-3DE1-C2BB3B6D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14" y="1792289"/>
            <a:ext cx="5174648" cy="17350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5599EDC-1DD1-EF8D-CAF8-C696B8206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14" y="3585909"/>
            <a:ext cx="5624256" cy="16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4624</TotalTime>
  <Words>2855</Words>
  <Application>Microsoft Office PowerPoint</Application>
  <PresentationFormat>Breitbild</PresentationFormat>
  <Paragraphs>297</Paragraphs>
  <Slides>47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Courier New</vt:lpstr>
      <vt:lpstr>Helvetica Neue</vt:lpstr>
      <vt:lpstr>IBM Plex Mono SemiBold</vt:lpstr>
      <vt:lpstr>Times New Roman</vt:lpstr>
      <vt:lpstr>Wingdings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Udo Riegler</cp:lastModifiedBy>
  <cp:revision>240</cp:revision>
  <dcterms:created xsi:type="dcterms:W3CDTF">2021-04-29T18:58:34Z</dcterms:created>
  <dcterms:modified xsi:type="dcterms:W3CDTF">2024-02-07T17:24:14Z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